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317" r:id="rId5"/>
    <p:sldId id="307" r:id="rId6"/>
    <p:sldId id="318" r:id="rId7"/>
    <p:sldId id="308" r:id="rId8"/>
    <p:sldId id="319" r:id="rId9"/>
    <p:sldId id="278" r:id="rId10"/>
    <p:sldId id="309" r:id="rId11"/>
    <p:sldId id="320" r:id="rId12"/>
    <p:sldId id="263" r:id="rId13"/>
    <p:sldId id="310" r:id="rId14"/>
    <p:sldId id="3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A58"/>
    <a:srgbClr val="505A47"/>
    <a:srgbClr val="D1D8B7"/>
    <a:srgbClr val="A09D79"/>
    <a:srgbClr val="AD5C4D"/>
    <a:srgbClr val="543E35"/>
    <a:srgbClr val="637700"/>
    <a:srgbClr val="FFF4ED"/>
    <a:srgbClr val="5E6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4" autoAdjust="0"/>
    <p:restoredTop sz="95405" autoAdjust="0"/>
  </p:normalViewPr>
  <p:slideViewPr>
    <p:cSldViewPr snapToGrid="0">
      <p:cViewPr varScale="1">
        <p:scale>
          <a:sx n="60" d="100"/>
          <a:sy n="60" d="100"/>
        </p:scale>
        <p:origin x="64" y="172"/>
      </p:cViewPr>
      <p:guideLst>
        <p:guide orient="horz" pos="528"/>
        <p:guide pos="3864"/>
        <p:guide orient="horz" pos="1272"/>
        <p:guide orient="horz" pos="2312"/>
        <p:guide orient="horz" pos="1944"/>
        <p:guide orient="horz" pos="2328"/>
      </p:guideLst>
    </p:cSldViewPr>
  </p:slideViewPr>
  <p:outlineViewPr>
    <p:cViewPr>
      <p:scale>
        <a:sx n="33" d="100"/>
        <a:sy n="33" d="100"/>
      </p:scale>
      <p:origin x="0" y="-10800"/>
    </p:cViewPr>
  </p:outlineViewPr>
  <p:notesTextViewPr>
    <p:cViewPr>
      <p:scale>
        <a:sx n="135" d="100"/>
        <a:sy n="135" d="100"/>
      </p:scale>
      <p:origin x="0" y="0"/>
    </p:cViewPr>
  </p:notesTextViewPr>
  <p:sorterViewPr>
    <p:cViewPr>
      <p:scale>
        <a:sx n="100" d="100"/>
        <a:sy n="100" d="100"/>
      </p:scale>
      <p:origin x="0" y="-7325"/>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9/10/24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9/10/24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7503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146754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147372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67409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8736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30813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102628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0" y="914400"/>
            <a:ext cx="5641848" cy="5029200"/>
          </a:xfrm>
        </p:spPr>
        <p:txBody>
          <a:bodyPr anchor="ctr"/>
          <a:lstStyle>
            <a:lvl1pPr algn="l">
              <a:defRPr sz="4800"/>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1" y="4321742"/>
            <a:ext cx="1859768" cy="253625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l">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5"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7" y="914400"/>
            <a:ext cx="5641848" cy="5029200"/>
          </a:xfrm>
        </p:spPr>
        <p:txBody>
          <a:bodyPr anchor="ctr" anchorCtr="0"/>
          <a:lstStyle>
            <a:lvl1pPr algn="l">
              <a:defRPr sz="320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56" y="1143000"/>
            <a:ext cx="4190999" cy="4679830"/>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3200"/>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ctrTitle"/>
          </p:nvPr>
        </p:nvSpPr>
        <p:spPr>
          <a:xfrm>
            <a:off x="915924" y="914400"/>
            <a:ext cx="10360152" cy="5029200"/>
          </a:xfrm>
        </p:spPr>
        <p:txBody>
          <a:bodyPr anchor="ctr"/>
          <a:lstStyle/>
          <a:p>
            <a:r>
              <a:rPr lang="en-US" dirty="0"/>
              <a:t>Environmental Conservation</a:t>
            </a:r>
            <a:br>
              <a:rPr lang="en-US" dirty="0"/>
            </a:br>
            <a:r>
              <a:rPr lang="en-US" dirty="0"/>
              <a:t>Alternative Break</a:t>
            </a:r>
            <a:br>
              <a:rPr lang="en-US" dirty="0"/>
            </a:br>
            <a:r>
              <a:rPr lang="en-US" sz="2800" dirty="0"/>
              <a:t>Groton, Connecticut</a:t>
            </a:r>
            <a:br>
              <a:rPr lang="en-US" sz="2800" dirty="0"/>
            </a:br>
            <a:br>
              <a:rPr lang="en-US" sz="2800" dirty="0"/>
            </a:br>
            <a:r>
              <a:rPr lang="en-US" sz="4000" dirty="0"/>
              <a:t>Weekend Program Info Session</a:t>
            </a:r>
            <a:br>
              <a:rPr lang="en-US" sz="4000" dirty="0"/>
            </a:br>
            <a:br>
              <a:rPr lang="en-US" sz="2800" dirty="0"/>
            </a:br>
            <a:r>
              <a:rPr lang="en-US" sz="2800" dirty="0"/>
              <a:t>Student Program Director: Tanvir Siddique</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5AB2458-7759-0B58-4541-E62AB79E70D9}"/>
              </a:ext>
            </a:extLst>
          </p:cNvPr>
          <p:cNvPicPr>
            <a:picLocks noChangeAspect="1"/>
          </p:cNvPicPr>
          <p:nvPr/>
        </p:nvPicPr>
        <p:blipFill>
          <a:blip r:embed="rId3"/>
          <a:stretch>
            <a:fillRect/>
          </a:stretch>
        </p:blipFill>
        <p:spPr>
          <a:xfrm>
            <a:off x="8700190" y="6219381"/>
            <a:ext cx="265625" cy="567982"/>
          </a:xfrm>
          <a:prstGeom prst="rect">
            <a:avLst/>
          </a:prstGeom>
        </p:spPr>
      </p:pic>
      <p:sp>
        <p:nvSpPr>
          <p:cNvPr id="5" name="TextBox 4">
            <a:extLst>
              <a:ext uri="{FF2B5EF4-FFF2-40B4-BE49-F238E27FC236}">
                <a16:creationId xmlns:a16="http://schemas.microsoft.com/office/drawing/2014/main" id="{AEEED006-5A37-7C12-90A2-BF8E5E4B6812}"/>
              </a:ext>
            </a:extLst>
          </p:cNvPr>
          <p:cNvSpPr txBox="1"/>
          <p:nvPr/>
        </p:nvSpPr>
        <p:spPr>
          <a:xfrm>
            <a:off x="8965815" y="6219381"/>
            <a:ext cx="2690037" cy="646331"/>
          </a:xfrm>
          <a:prstGeom prst="rect">
            <a:avLst/>
          </a:prstGeom>
          <a:noFill/>
        </p:spPr>
        <p:txBody>
          <a:bodyPr wrap="square" rtlCol="0">
            <a:spAutoFit/>
          </a:bodyPr>
          <a:lstStyle/>
          <a:p>
            <a:r>
              <a:rPr lang="en-US" dirty="0"/>
              <a:t>USG Storrs funding supports Alternative Breaks</a:t>
            </a:r>
          </a:p>
        </p:txBody>
      </p:sp>
      <p:pic>
        <p:nvPicPr>
          <p:cNvPr id="6" name="Picture 5" descr="A blue text on a black background&#10;&#10;Description automatically generated">
            <a:extLst>
              <a:ext uri="{FF2B5EF4-FFF2-40B4-BE49-F238E27FC236}">
                <a16:creationId xmlns:a16="http://schemas.microsoft.com/office/drawing/2014/main" id="{668AA445-57C5-697D-A568-5EC2A07C0EE2}"/>
              </a:ext>
            </a:extLst>
          </p:cNvPr>
          <p:cNvPicPr>
            <a:picLocks noChangeAspect="1"/>
          </p:cNvPicPr>
          <p:nvPr/>
        </p:nvPicPr>
        <p:blipFill>
          <a:blip r:embed="rId4"/>
          <a:stretch>
            <a:fillRect/>
          </a:stretch>
        </p:blipFill>
        <p:spPr>
          <a:xfrm>
            <a:off x="5018567" y="5651400"/>
            <a:ext cx="2534642" cy="1135963"/>
          </a:xfrm>
          <a:prstGeom prst="rect">
            <a:avLst/>
          </a:prstGeom>
        </p:spPr>
      </p:pic>
    </p:spTree>
    <p:extLst>
      <p:ext uri="{BB962C8B-B14F-4D97-AF65-F5344CB8AC3E}">
        <p14:creationId xmlns:p14="http://schemas.microsoft.com/office/powerpoint/2010/main" val="133816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9404F1-8E94-7D3D-71E2-A1A4B7CBCB4A}"/>
              </a:ext>
            </a:extLst>
          </p:cNvPr>
          <p:cNvSpPr>
            <a:spLocks noGrp="1"/>
          </p:cNvSpPr>
          <p:nvPr>
            <p:ph type="title"/>
          </p:nvPr>
        </p:nvSpPr>
        <p:spPr/>
        <p:txBody>
          <a:bodyPr/>
          <a:lstStyle/>
          <a:p>
            <a:r>
              <a:rPr lang="en-US" dirty="0"/>
              <a:t>OTHER COMPONENTS</a:t>
            </a:r>
          </a:p>
        </p:txBody>
      </p:sp>
      <p:sp>
        <p:nvSpPr>
          <p:cNvPr id="14" name="Content Placeholder 13">
            <a:extLst>
              <a:ext uri="{FF2B5EF4-FFF2-40B4-BE49-F238E27FC236}">
                <a16:creationId xmlns:a16="http://schemas.microsoft.com/office/drawing/2014/main" id="{F4A3718F-D67C-255A-4B64-BA379609FCD0}"/>
              </a:ext>
            </a:extLst>
          </p:cNvPr>
          <p:cNvSpPr>
            <a:spLocks noGrp="1"/>
          </p:cNvSpPr>
          <p:nvPr>
            <p:ph sz="quarter" idx="11"/>
          </p:nvPr>
        </p:nvSpPr>
        <p:spPr>
          <a:xfrm>
            <a:off x="722987" y="2066545"/>
            <a:ext cx="6723831" cy="3877055"/>
          </a:xfrm>
        </p:spPr>
        <p:txBody>
          <a:bodyPr>
            <a:normAutofit/>
          </a:bodyPr>
          <a:lstStyle/>
          <a:p>
            <a:r>
              <a:rPr lang="en-US" b="1" dirty="0"/>
              <a:t>Pre-Alt Break Meetings:</a:t>
            </a:r>
            <a:r>
              <a:rPr lang="en-US" dirty="0"/>
              <a:t> Participants will attend 4-5 pre-program meetings, providing an opportunity to connect with each other, gain a deeper understanding of the program's objectives, and adequately prepare for the upcoming service activities. These meetings are mandatory as we will go over materials that are important for safety, preparation, and learning about expectations.</a:t>
            </a:r>
          </a:p>
          <a:p>
            <a:r>
              <a:rPr lang="en-US" b="1" dirty="0"/>
              <a:t>Re-Orientation: </a:t>
            </a:r>
            <a:r>
              <a:rPr lang="en-US" dirty="0"/>
              <a:t>Following the program, all participants will be invited to take part in a dedicated service day. This event offers a valuable opportunity to reconnect with fellow participants, apply the skills and knowledge gained during the program, and demonstrate an ongoing commitment to community service.</a:t>
            </a:r>
          </a:p>
          <a:p>
            <a:endParaRPr lang="en-US" dirty="0"/>
          </a:p>
          <a:p>
            <a:endParaRPr lang="en-US" dirty="0"/>
          </a:p>
          <a:p>
            <a:endParaRPr lang="en-US" dirty="0"/>
          </a:p>
          <a:p>
            <a:endParaRPr lang="en-US" dirty="0"/>
          </a:p>
          <a:p>
            <a:endParaRPr lang="en-US" dirty="0"/>
          </a:p>
        </p:txBody>
      </p:sp>
      <p:pic>
        <p:nvPicPr>
          <p:cNvPr id="3" name="Content Placeholder 2">
            <a:extLst>
              <a:ext uri="{FF2B5EF4-FFF2-40B4-BE49-F238E27FC236}">
                <a16:creationId xmlns:a16="http://schemas.microsoft.com/office/drawing/2014/main" id="{829DAB55-4C68-A0B0-36D9-B4478B41C699}"/>
              </a:ext>
            </a:extLst>
          </p:cNvPr>
          <p:cNvPicPr>
            <a:picLocks noGrp="1" noChangeAspect="1"/>
          </p:cNvPicPr>
          <p:nvPr>
            <p:ph sz="quarter" idx="12"/>
          </p:nvPr>
        </p:nvPicPr>
        <p:blipFill>
          <a:blip r:embed="rId3"/>
          <a:stretch>
            <a:fillRect/>
          </a:stretch>
        </p:blipFill>
        <p:spPr>
          <a:xfrm>
            <a:off x="7615237" y="2066545"/>
            <a:ext cx="4576763" cy="3394776"/>
          </a:xfrm>
        </p:spPr>
      </p:pic>
      <p:sp>
        <p:nvSpPr>
          <p:cNvPr id="2" name="Slide Number Placeholder 1">
            <a:extLst>
              <a:ext uri="{FF2B5EF4-FFF2-40B4-BE49-F238E27FC236}">
                <a16:creationId xmlns:a16="http://schemas.microsoft.com/office/drawing/2014/main" id="{F35BAC3D-60A1-816B-5C79-2E8B6D9806E9}"/>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10</a:t>
            </a:fld>
            <a:endParaRPr lang="en-US" dirty="0"/>
          </a:p>
        </p:txBody>
      </p:sp>
    </p:spTree>
    <p:extLst>
      <p:ext uri="{BB962C8B-B14F-4D97-AF65-F5344CB8AC3E}">
        <p14:creationId xmlns:p14="http://schemas.microsoft.com/office/powerpoint/2010/main" val="4230106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p:txBody>
          <a:bodyPr/>
          <a:lstStyle/>
          <a:p>
            <a:r>
              <a:rPr lang="en-US" dirty="0"/>
              <a:t>thank you</a:t>
            </a:r>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5233939" y="914400"/>
            <a:ext cx="5482829" cy="5029200"/>
          </a:xfrm>
        </p:spPr>
        <p:txBody>
          <a:bodyPr anchor="ctr"/>
          <a:lstStyle/>
          <a:p>
            <a:r>
              <a:rPr lang="en-US" dirty="0"/>
              <a:t>If you have any further questions about the program, please reach out to me at </a:t>
            </a:r>
            <a:r>
              <a:rPr lang="en-US" u="sng" dirty="0"/>
              <a:t>Uconn.co.groton@gmail.com</a:t>
            </a:r>
          </a:p>
          <a:p>
            <a:endParaRPr lang="en-US" dirty="0"/>
          </a:p>
        </p:txBody>
      </p:sp>
    </p:spTree>
    <p:extLst>
      <p:ext uri="{BB962C8B-B14F-4D97-AF65-F5344CB8AC3E}">
        <p14:creationId xmlns:p14="http://schemas.microsoft.com/office/powerpoint/2010/main" val="218882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6C7B-D29F-368C-FEEC-CDFA125F8E5C}"/>
              </a:ext>
            </a:extLst>
          </p:cNvPr>
          <p:cNvSpPr>
            <a:spLocks noGrp="1"/>
          </p:cNvSpPr>
          <p:nvPr>
            <p:ph type="title"/>
          </p:nvPr>
        </p:nvSpPr>
        <p:spPr>
          <a:xfrm>
            <a:off x="1001467" y="914400"/>
            <a:ext cx="5641848" cy="5029200"/>
          </a:xfrm>
        </p:spPr>
        <p:txBody>
          <a:bodyPr/>
          <a:lstStyle/>
          <a:p>
            <a:r>
              <a:rPr lang="en-US" dirty="0"/>
              <a:t>Agenda</a:t>
            </a:r>
          </a:p>
        </p:txBody>
      </p:sp>
      <p:graphicFrame>
        <p:nvGraphicFramePr>
          <p:cNvPr id="6" name="Tab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3844861302"/>
              </p:ext>
            </p:extLst>
          </p:nvPr>
        </p:nvGraphicFramePr>
        <p:xfrm>
          <a:off x="7091799" y="124223"/>
          <a:ext cx="3555037" cy="6583680"/>
        </p:xfrm>
        <a:graphic>
          <a:graphicData uri="http://schemas.openxmlformats.org/drawingml/2006/table">
            <a:tbl>
              <a:tblPr firstRow="1" bandRow="1"/>
              <a:tblGrid>
                <a:gridCol w="3555037">
                  <a:extLst>
                    <a:ext uri="{9D8B030D-6E8A-4147-A177-3AD203B41FA5}">
                      <a16:colId xmlns:a16="http://schemas.microsoft.com/office/drawing/2014/main" val="1563570424"/>
                    </a:ext>
                  </a:extLst>
                </a:gridCol>
              </a:tblGrid>
              <a:tr h="6293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t>INTRODUCTION</a:t>
                      </a:r>
                    </a:p>
                    <a:p>
                      <a:pPr algn="r"/>
                      <a:r>
                        <a:rPr lang="en-US" sz="2400" b="0" dirty="0">
                          <a:latin typeface="+mj-lt"/>
                        </a:rPr>
                        <a:t>3</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629349">
                <a:tc>
                  <a:txBody>
                    <a:bodyPr/>
                    <a:lstStyle/>
                    <a:p>
                      <a:pPr algn="r"/>
                      <a:r>
                        <a:rPr lang="en-US" sz="2400" dirty="0"/>
                        <a:t>WHAT IS CO?</a:t>
                      </a:r>
                    </a:p>
                    <a:p>
                      <a:pPr marL="0" algn="r" defTabSz="914400" rtl="0" eaLnBrk="1" latinLnBrk="0" hangingPunct="1"/>
                      <a:r>
                        <a:rPr lang="en-US" sz="2400" b="0" kern="1200" dirty="0">
                          <a:solidFill>
                            <a:schemeClr val="tx1"/>
                          </a:solidFill>
                          <a:latin typeface="+mj-lt"/>
                          <a:ea typeface="+mn-ea"/>
                          <a:cs typeface="+mn-cs"/>
                        </a:rPr>
                        <a:t>4</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629349">
                <a:tc>
                  <a:txBody>
                    <a:bodyPr/>
                    <a:lstStyle/>
                    <a:p>
                      <a:pPr marL="0" algn="r" defTabSz="914400" rtl="0" eaLnBrk="1" latinLnBrk="0" hangingPunct="1"/>
                      <a:r>
                        <a:rPr lang="en-US" sz="2400" dirty="0"/>
                        <a:t>WHAT</a:t>
                      </a:r>
                      <a:r>
                        <a:rPr lang="en-US" sz="2400" kern="1200" dirty="0"/>
                        <a:t> IS ALT BREAK?</a:t>
                      </a:r>
                      <a:r>
                        <a:rPr lang="en-US" sz="2400" kern="1200" dirty="0">
                          <a:latin typeface="+mj-lt"/>
                        </a:rPr>
                        <a:t> </a:t>
                      </a:r>
                    </a:p>
                    <a:p>
                      <a:pPr marL="0" algn="r" defTabSz="914400" rtl="0" eaLnBrk="1" latinLnBrk="0" hangingPunct="1"/>
                      <a:r>
                        <a:rPr lang="en-US" sz="2400" kern="1200" dirty="0">
                          <a:latin typeface="+mj-lt"/>
                        </a:rPr>
                        <a:t>5</a:t>
                      </a:r>
                      <a:endParaRPr lang="en-US" sz="2400" kern="1200" dirty="0"/>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805580"/>
                  </a:ext>
                </a:extLst>
              </a:tr>
              <a:tr h="629349">
                <a:tc>
                  <a:txBody>
                    <a:bodyPr/>
                    <a:lstStyle/>
                    <a:p>
                      <a:pPr marL="0" algn="r" defTabSz="914400" rtl="0" eaLnBrk="1" latinLnBrk="0" hangingPunct="1"/>
                      <a:r>
                        <a:rPr lang="en-US" sz="2400" kern="1200" dirty="0"/>
                        <a:t>THE PROGRAM</a:t>
                      </a:r>
                    </a:p>
                    <a:p>
                      <a:pPr marL="0" algn="r" defTabSz="914400" rtl="0" eaLnBrk="1" latinLnBrk="0" hangingPunct="1"/>
                      <a:r>
                        <a:rPr lang="en-US" sz="2400" b="0" kern="1200" dirty="0">
                          <a:solidFill>
                            <a:schemeClr val="tx1"/>
                          </a:solidFill>
                          <a:latin typeface="+mj-lt"/>
                          <a:ea typeface="+mn-ea"/>
                          <a:cs typeface="+mn-cs"/>
                        </a:rPr>
                        <a:t>6</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9504626"/>
                  </a:ext>
                </a:extLst>
              </a:tr>
              <a:tr h="629349">
                <a:tc>
                  <a:txBody>
                    <a:bodyPr/>
                    <a:lstStyle/>
                    <a:p>
                      <a:pPr marL="0" algn="r" defTabSz="914400" rtl="0" eaLnBrk="1" latinLnBrk="0" hangingPunct="1"/>
                      <a:r>
                        <a:rPr lang="en-US" sz="2400" kern="1200" dirty="0"/>
                        <a:t>COMMUNITY PARTNERS</a:t>
                      </a:r>
                    </a:p>
                    <a:p>
                      <a:pPr marL="0" algn="r" defTabSz="914400" rtl="0" eaLnBrk="1" latinLnBrk="0" hangingPunct="1"/>
                      <a:r>
                        <a:rPr lang="en-US" sz="2400" b="0" kern="1200" dirty="0">
                          <a:solidFill>
                            <a:schemeClr val="tx1"/>
                          </a:solidFill>
                          <a:latin typeface="+mj-lt"/>
                          <a:ea typeface="+mn-ea"/>
                          <a:cs typeface="+mn-cs"/>
                        </a:rPr>
                        <a:t>7</a:t>
                      </a:r>
                      <a:endParaRPr lang="en-US" sz="2400" b="0" kern="1200" dirty="0">
                        <a:solidFill>
                          <a:schemeClr val="tx1"/>
                        </a:solidFill>
                        <a:latin typeface="+mn-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945027"/>
                  </a:ext>
                </a:extLst>
              </a:tr>
              <a:tr h="629349">
                <a:tc>
                  <a:txBody>
                    <a:bodyPr/>
                    <a:lstStyle/>
                    <a:p>
                      <a:pPr marL="0" algn="r" defTabSz="914400" rtl="0" eaLnBrk="1" latinLnBrk="0" hangingPunct="1"/>
                      <a:r>
                        <a:rPr lang="en-US" sz="2400" kern="1200" dirty="0"/>
                        <a:t>LOGISTICS</a:t>
                      </a:r>
                    </a:p>
                    <a:p>
                      <a:pPr marL="0" algn="r" defTabSz="914400" rtl="0" eaLnBrk="1" latinLnBrk="0" hangingPunct="1"/>
                      <a:r>
                        <a:rPr lang="en-US" sz="2400" b="0" kern="1200" dirty="0">
                          <a:solidFill>
                            <a:schemeClr val="tx1"/>
                          </a:solidFill>
                          <a:latin typeface="+mj-lt"/>
                          <a:ea typeface="+mn-ea"/>
                          <a:cs typeface="+mn-cs"/>
                        </a:rPr>
                        <a:t>8</a:t>
                      </a:r>
                      <a:endParaRPr lang="en-US" sz="2400" b="0" kern="1200" dirty="0">
                        <a:solidFill>
                          <a:schemeClr val="tx1"/>
                        </a:solidFill>
                        <a:latin typeface="+mn-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97842"/>
                  </a:ext>
                </a:extLst>
              </a:tr>
              <a:tr h="629349">
                <a:tc>
                  <a:txBody>
                    <a:bodyPr/>
                    <a:lstStyle/>
                    <a:p>
                      <a:pPr algn="r"/>
                      <a:r>
                        <a:rPr lang="en-US" sz="2400" dirty="0"/>
                        <a:t>SAMPLE DAY</a:t>
                      </a:r>
                    </a:p>
                    <a:p>
                      <a:pPr marL="0" algn="r" defTabSz="914400" rtl="0" eaLnBrk="1" latinLnBrk="0" hangingPunct="1"/>
                      <a:r>
                        <a:rPr lang="en-US" sz="2400" b="0" kern="1200" dirty="0">
                          <a:solidFill>
                            <a:schemeClr val="tx1"/>
                          </a:solidFill>
                          <a:latin typeface="+mj-lt"/>
                          <a:ea typeface="+mn-ea"/>
                          <a:cs typeface="+mn-cs"/>
                        </a:rPr>
                        <a:t>9</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6293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t>OTHER COMPONENTS</a:t>
                      </a:r>
                    </a:p>
                    <a:p>
                      <a:pPr marL="0" algn="r" defTabSz="914400" rtl="0" eaLnBrk="1" latinLnBrk="0" hangingPunct="1"/>
                      <a:r>
                        <a:rPr lang="en-US" sz="2400" kern="1200" dirty="0">
                          <a:latin typeface="+mj-lt"/>
                        </a:rPr>
                        <a:t>10</a:t>
                      </a:r>
                      <a:r>
                        <a:rPr lang="en-US" sz="2400" kern="1200" dirty="0"/>
                        <a:t> </a:t>
                      </a:r>
                      <a:endParaRPr lang="en-US" sz="2400" b="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bl>
          </a:graphicData>
        </a:graphic>
      </p:graphicFrame>
    </p:spTree>
    <p:extLst>
      <p:ext uri="{BB962C8B-B14F-4D97-AF65-F5344CB8AC3E}">
        <p14:creationId xmlns:p14="http://schemas.microsoft.com/office/powerpoint/2010/main" val="58647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CE2A-B701-E3AF-CF39-12F16994A632}"/>
              </a:ext>
            </a:extLst>
          </p:cNvPr>
          <p:cNvSpPr>
            <a:spLocks noGrp="1"/>
          </p:cNvSpPr>
          <p:nvPr>
            <p:ph type="title"/>
          </p:nvPr>
        </p:nvSpPr>
        <p:spPr>
          <a:ln>
            <a:solidFill>
              <a:srgbClr val="000000"/>
            </a:solidFill>
          </a:ln>
        </p:spPr>
        <p:txBody>
          <a:bodyPr/>
          <a:lstStyle/>
          <a:p>
            <a:r>
              <a:rPr lang="en-US" b="1" dirty="0">
                <a:solidFill>
                  <a:srgbClr val="000000"/>
                </a:solidFill>
              </a:rPr>
              <a:t>About Me</a:t>
            </a:r>
            <a:br>
              <a:rPr lang="en-US" dirty="0"/>
            </a:br>
            <a:br>
              <a:rPr lang="en-US" dirty="0"/>
            </a:br>
            <a:r>
              <a:rPr lang="en-US" dirty="0"/>
              <a:t>Name: Tanvir</a:t>
            </a:r>
            <a:br>
              <a:rPr lang="en-US" dirty="0"/>
            </a:br>
            <a:r>
              <a:rPr lang="en-US" dirty="0"/>
              <a:t>School Year: Junior</a:t>
            </a:r>
            <a:br>
              <a:rPr lang="en-US" dirty="0"/>
            </a:br>
            <a:r>
              <a:rPr lang="en-US" dirty="0"/>
              <a:t>Major: Political Science</a:t>
            </a:r>
            <a:br>
              <a:rPr lang="en-US" dirty="0"/>
            </a:br>
            <a:endParaRPr lang="en-US" dirty="0"/>
          </a:p>
        </p:txBody>
      </p:sp>
      <p:pic>
        <p:nvPicPr>
          <p:cNvPr id="4" name="Content Placeholder 3">
            <a:extLst>
              <a:ext uri="{FF2B5EF4-FFF2-40B4-BE49-F238E27FC236}">
                <a16:creationId xmlns:a16="http://schemas.microsoft.com/office/drawing/2014/main" id="{75168141-F531-4218-2491-804885CCE766}"/>
              </a:ext>
            </a:extLst>
          </p:cNvPr>
          <p:cNvPicPr>
            <a:picLocks noGrp="1" noChangeAspect="1"/>
          </p:cNvPicPr>
          <p:nvPr>
            <p:ph idx="1"/>
          </p:nvPr>
        </p:nvPicPr>
        <p:blipFill>
          <a:blip r:embed="rId2"/>
          <a:stretch>
            <a:fillRect/>
          </a:stretch>
        </p:blipFill>
        <p:spPr>
          <a:xfrm>
            <a:off x="7211543" y="1143000"/>
            <a:ext cx="3506139" cy="4679950"/>
          </a:xfrm>
        </p:spPr>
      </p:pic>
    </p:spTree>
    <p:extLst>
      <p:ext uri="{BB962C8B-B14F-4D97-AF65-F5344CB8AC3E}">
        <p14:creationId xmlns:p14="http://schemas.microsoft.com/office/powerpoint/2010/main" val="666550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771868" y="-557370"/>
            <a:ext cx="5641848" cy="8194964"/>
          </a:xfrm>
        </p:spPr>
        <p:txBody>
          <a:bodyPr/>
          <a:lstStyle/>
          <a:p>
            <a:r>
              <a:rPr lang="en-US" sz="2800" b="1" dirty="0"/>
              <a:t>WHAT IS CO?</a:t>
            </a:r>
            <a:br>
              <a:rPr lang="en-US" sz="2800" dirty="0"/>
            </a:br>
            <a:br>
              <a:rPr lang="en-US" sz="1600" dirty="0"/>
            </a:br>
            <a:r>
              <a:rPr lang="en-US" sz="2000" dirty="0"/>
              <a:t>Community Outreach (CO) at the University of Connecticut is dedicated to enriching the educational experience by empowering students to become active global citizens. </a:t>
            </a:r>
            <a:br>
              <a:rPr lang="en-US" sz="2000" dirty="0"/>
            </a:br>
            <a:br>
              <a:rPr lang="en-US" sz="2000" dirty="0"/>
            </a:br>
            <a:r>
              <a:rPr lang="en-US" sz="2000" dirty="0"/>
              <a:t>Through service activities, CO fosters a commitment to social responsibility, encouraging students to engage in initiatives that not only benefit others but also contribute to their own personal growth. By participating in CO programs, students enhance the quality of life within communities while developing skills and values that will guide them in their future endeavors as leaders and advocates for change.</a:t>
            </a:r>
            <a:br>
              <a:rPr lang="en-US" sz="2000" dirty="0"/>
            </a:br>
            <a:br>
              <a:rPr lang="en-US" sz="1400" dirty="0"/>
            </a:br>
            <a:endParaRPr lang="en-US" sz="1600" dirty="0"/>
          </a:p>
        </p:txBody>
      </p:sp>
      <p:pic>
        <p:nvPicPr>
          <p:cNvPr id="5" name="Picture Placeholder 4">
            <a:extLst>
              <a:ext uri="{FF2B5EF4-FFF2-40B4-BE49-F238E27FC236}">
                <a16:creationId xmlns:a16="http://schemas.microsoft.com/office/drawing/2014/main" id="{4F8F6D6E-CCF8-8542-A060-997C4A724FF4}"/>
              </a:ext>
            </a:extLst>
          </p:cNvPr>
          <p:cNvPicPr>
            <a:picLocks noGrp="1" noChangeAspect="1"/>
          </p:cNvPicPr>
          <p:nvPr>
            <p:ph type="pic" idx="1"/>
          </p:nvPr>
        </p:nvPicPr>
        <p:blipFill>
          <a:blip r:embed="rId3"/>
          <a:srcRect l="13642" r="13642"/>
          <a:stretch/>
        </p:blipFill>
        <p:spPr>
          <a:xfrm>
            <a:off x="7401941" y="0"/>
            <a:ext cx="4790059" cy="6587067"/>
          </a:xfrm>
        </p:spPr>
      </p:pic>
    </p:spTree>
    <p:extLst>
      <p:ext uri="{BB962C8B-B14F-4D97-AF65-F5344CB8AC3E}">
        <p14:creationId xmlns:p14="http://schemas.microsoft.com/office/powerpoint/2010/main" val="222232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487DC-4E76-0A51-D5A8-408EA41F4268}"/>
              </a:ext>
            </a:extLst>
          </p:cNvPr>
          <p:cNvSpPr>
            <a:spLocks noGrp="1"/>
          </p:cNvSpPr>
          <p:nvPr>
            <p:ph type="ctrTitle"/>
          </p:nvPr>
        </p:nvSpPr>
        <p:spPr>
          <a:xfrm>
            <a:off x="915924" y="914400"/>
            <a:ext cx="10360152" cy="5029200"/>
          </a:xfrm>
        </p:spPr>
        <p:txBody>
          <a:bodyPr anchor="ctr">
            <a:normAutofit/>
          </a:bodyPr>
          <a:lstStyle/>
          <a:p>
            <a:r>
              <a:rPr lang="en-US" sz="2600" b="1" dirty="0"/>
              <a:t>What is Alternative Break?</a:t>
            </a:r>
            <a:br>
              <a:rPr lang="en-US" sz="2600" b="1" dirty="0"/>
            </a:br>
            <a:br>
              <a:rPr lang="en-US" sz="2600" b="1" dirty="0"/>
            </a:br>
            <a:r>
              <a:rPr lang="en-US" sz="2600" dirty="0"/>
              <a:t>Alternative Breaks are service-learning experiences that work with communities to build a more equitable and inclusive society. These programs are designed to raise participants' awareness of important social issues, support their personal growth, and prepare them for a lifetime of social action. </a:t>
            </a:r>
            <a:br>
              <a:rPr lang="en-US" sz="2600" dirty="0"/>
            </a:br>
            <a:br>
              <a:rPr lang="en-US" sz="2600" dirty="0"/>
            </a:br>
            <a:r>
              <a:rPr lang="en-US" sz="2600" dirty="0"/>
              <a:t>Each weekend or week-long trip combines service, reflection, and education, focusing on key social justice topics like racial justice, environmental justice, and healthcare. Through these experiences, participants contribute to positive change while gaining valuable skills and insights.</a:t>
            </a:r>
          </a:p>
        </p:txBody>
      </p:sp>
    </p:spTree>
    <p:extLst>
      <p:ext uri="{BB962C8B-B14F-4D97-AF65-F5344CB8AC3E}">
        <p14:creationId xmlns:p14="http://schemas.microsoft.com/office/powerpoint/2010/main" val="308841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5827204" y="-1362456"/>
            <a:ext cx="5449824" cy="3538728"/>
          </a:xfrm>
        </p:spPr>
        <p:txBody>
          <a:bodyPr anchor="b"/>
          <a:lstStyle/>
          <a:p>
            <a:r>
              <a:rPr lang="en-US" dirty="0"/>
              <a:t>Environmental Conservation Program</a:t>
            </a:r>
          </a:p>
        </p:txBody>
      </p:sp>
      <p:sp>
        <p:nvSpPr>
          <p:cNvPr id="11" name="Content Placeholder 10">
            <a:extLst>
              <a:ext uri="{FF2B5EF4-FFF2-40B4-BE49-F238E27FC236}">
                <a16:creationId xmlns:a16="http://schemas.microsoft.com/office/drawing/2014/main" id="{000EBDF4-3413-FCF9-2E25-9A254A61F23E}"/>
              </a:ext>
            </a:extLst>
          </p:cNvPr>
          <p:cNvSpPr>
            <a:spLocks noGrp="1"/>
          </p:cNvSpPr>
          <p:nvPr>
            <p:ph idx="10"/>
          </p:nvPr>
        </p:nvSpPr>
        <p:spPr>
          <a:xfrm>
            <a:off x="5827204" y="2279730"/>
            <a:ext cx="5449824" cy="1280160"/>
          </a:xfrm>
        </p:spPr>
        <p:txBody>
          <a:bodyPr/>
          <a:lstStyle/>
          <a:p>
            <a:r>
              <a:rPr lang="en-US" sz="1800" dirty="0"/>
              <a:t>The Environmental Conservation program offers a weekend-long immersive experience where we come together to address pressing environmental issues. </a:t>
            </a:r>
          </a:p>
          <a:p>
            <a:r>
              <a:rPr lang="en-US" sz="1800" dirty="0"/>
              <a:t>Throughout the program, we engage in hands-on activities such as beach clean-ups, removing invasive species, and caring for native ecosystems. By the end of the weekend, we gain a deeper understanding of ecosystems, environmental challenges, and sustainable practices that we can apply within our own communities.</a:t>
            </a:r>
          </a:p>
          <a:p>
            <a:endParaRPr lang="en-US" sz="1600" dirty="0"/>
          </a:p>
          <a:p>
            <a:endParaRPr lang="en-US" sz="1600" dirty="0"/>
          </a:p>
        </p:txBody>
      </p:sp>
      <p:pic>
        <p:nvPicPr>
          <p:cNvPr id="6" name="Picture Placeholder 5">
            <a:extLst>
              <a:ext uri="{FF2B5EF4-FFF2-40B4-BE49-F238E27FC236}">
                <a16:creationId xmlns:a16="http://schemas.microsoft.com/office/drawing/2014/main" id="{97D022E9-2ABC-7FB9-5605-35195D19B56A}"/>
              </a:ext>
            </a:extLst>
          </p:cNvPr>
          <p:cNvPicPr>
            <a:picLocks noGrp="1" noChangeAspect="1"/>
          </p:cNvPicPr>
          <p:nvPr>
            <p:ph type="pic" sz="quarter" idx="11"/>
          </p:nvPr>
        </p:nvPicPr>
        <p:blipFill>
          <a:blip r:embed="rId3"/>
          <a:srcRect l="24509" r="24509"/>
          <a:stretch/>
        </p:blipFill>
        <p:spPr/>
      </p:pic>
    </p:spTree>
    <p:extLst>
      <p:ext uri="{BB962C8B-B14F-4D97-AF65-F5344CB8AC3E}">
        <p14:creationId xmlns:p14="http://schemas.microsoft.com/office/powerpoint/2010/main" val="520000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7BE12AD-D808-BDE0-3EB8-5BC50B1D8474}"/>
              </a:ext>
            </a:extLst>
          </p:cNvPr>
          <p:cNvSpPr>
            <a:spLocks noGrp="1"/>
          </p:cNvSpPr>
          <p:nvPr>
            <p:ph type="title"/>
          </p:nvPr>
        </p:nvSpPr>
        <p:spPr/>
        <p:txBody>
          <a:bodyPr/>
          <a:lstStyle/>
          <a:p>
            <a:r>
              <a:rPr lang="en-US" dirty="0"/>
              <a:t>Community Partners</a:t>
            </a:r>
          </a:p>
        </p:txBody>
      </p:sp>
      <p:sp>
        <p:nvSpPr>
          <p:cNvPr id="8" name="Content Placeholder 7">
            <a:extLst>
              <a:ext uri="{FF2B5EF4-FFF2-40B4-BE49-F238E27FC236}">
                <a16:creationId xmlns:a16="http://schemas.microsoft.com/office/drawing/2014/main" id="{BCFDA37B-399A-B9F0-7A7D-2A891EB7FFA6}"/>
              </a:ext>
            </a:extLst>
          </p:cNvPr>
          <p:cNvSpPr>
            <a:spLocks noGrp="1"/>
          </p:cNvSpPr>
          <p:nvPr>
            <p:ph sz="quarter" idx="10"/>
          </p:nvPr>
        </p:nvSpPr>
        <p:spPr>
          <a:xfrm>
            <a:off x="914399" y="2039112"/>
            <a:ext cx="8436275" cy="3356576"/>
          </a:xfrm>
        </p:spPr>
        <p:txBody>
          <a:bodyPr>
            <a:noAutofit/>
          </a:bodyPr>
          <a:lstStyle/>
          <a:p>
            <a:pPr marL="0" indent="0">
              <a:buNone/>
            </a:pPr>
            <a:r>
              <a:rPr lang="en-US" sz="1600" dirty="0"/>
              <a:t>Throughout the program, we will actively collaborate with various community partners who will play an essential role in helping us engage meaningfully with the community. These partners provide invaluable insights and expertise, enriching the learning experience for participants and fostering personal growth throughout their service work. We also have strong housing partnerships that ensure accommodation is provided during our weekend programs, further enhancing the support network.</a:t>
            </a:r>
          </a:p>
          <a:p>
            <a:pPr marL="0" indent="0">
              <a:buNone/>
            </a:pPr>
            <a:r>
              <a:rPr lang="en-US" sz="1600" dirty="0"/>
              <a:t>In addition, UConn staff members are readily available to offer resources and risk management support, while also overseeing the financial aspects of the program to ensure its smooth operation.</a:t>
            </a:r>
          </a:p>
          <a:p>
            <a:pPr marL="0" indent="0">
              <a:buNone/>
            </a:pPr>
            <a:r>
              <a:rPr lang="en-US" sz="1600" dirty="0"/>
              <a:t>Carl Soares, our dedicated staff program coordinator, works closely with students to ensure the successful execution of alternative break initiatives, guiding the process from start to finish.</a:t>
            </a:r>
          </a:p>
          <a:p>
            <a:pPr marL="0" indent="0">
              <a:buNone/>
            </a:pPr>
            <a:r>
              <a:rPr lang="en-US" sz="1600" dirty="0"/>
              <a:t>We extend our special thanks to the Undergraduate Student Government (USG) for their crucial financial support, which makes these programs more accessible and affordable for Storrs undergraduate students. </a:t>
            </a:r>
          </a:p>
        </p:txBody>
      </p:sp>
      <p:sp>
        <p:nvSpPr>
          <p:cNvPr id="3" name="Slide Number Placeholder 2">
            <a:extLst>
              <a:ext uri="{FF2B5EF4-FFF2-40B4-BE49-F238E27FC236}">
                <a16:creationId xmlns:a16="http://schemas.microsoft.com/office/drawing/2014/main" id="{50CD348E-9357-0442-4555-AF6B4AFE34B6}"/>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7</a:t>
            </a:fld>
            <a:endParaRPr lang="en-US" dirty="0"/>
          </a:p>
        </p:txBody>
      </p:sp>
    </p:spTree>
    <p:extLst>
      <p:ext uri="{BB962C8B-B14F-4D97-AF65-F5344CB8AC3E}">
        <p14:creationId xmlns:p14="http://schemas.microsoft.com/office/powerpoint/2010/main" val="196691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829A64C-8BB3-D34D-092D-4F70296A89F2}"/>
              </a:ext>
            </a:extLst>
          </p:cNvPr>
          <p:cNvSpPr>
            <a:spLocks noGrp="1"/>
          </p:cNvSpPr>
          <p:nvPr>
            <p:ph type="title"/>
          </p:nvPr>
        </p:nvSpPr>
        <p:spPr>
          <a:xfrm>
            <a:off x="915924" y="466986"/>
            <a:ext cx="10360152" cy="914400"/>
          </a:xfrm>
        </p:spPr>
        <p:txBody>
          <a:bodyPr/>
          <a:lstStyle/>
          <a:p>
            <a:r>
              <a:rPr lang="en-US" dirty="0"/>
              <a:t>Logistics</a:t>
            </a:r>
          </a:p>
        </p:txBody>
      </p:sp>
      <p:sp>
        <p:nvSpPr>
          <p:cNvPr id="4" name="Slide Number Placeholder 3">
            <a:extLst>
              <a:ext uri="{FF2B5EF4-FFF2-40B4-BE49-F238E27FC236}">
                <a16:creationId xmlns:a16="http://schemas.microsoft.com/office/drawing/2014/main" id="{34CE4194-D73D-CB14-6AC6-CFBBE4E500CA}"/>
              </a:ext>
            </a:extLst>
          </p:cNvPr>
          <p:cNvSpPr>
            <a:spLocks noGrp="1"/>
          </p:cNvSpPr>
          <p:nvPr>
            <p:ph type="sldNum" sz="quarter" idx="4"/>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8</a:t>
            </a:fld>
            <a:endParaRPr lang="en-US"/>
          </a:p>
        </p:txBody>
      </p:sp>
      <p:sp>
        <p:nvSpPr>
          <p:cNvPr id="5" name="TextBox 4">
            <a:extLst>
              <a:ext uri="{FF2B5EF4-FFF2-40B4-BE49-F238E27FC236}">
                <a16:creationId xmlns:a16="http://schemas.microsoft.com/office/drawing/2014/main" id="{5EC44AF8-A28A-65C1-4FAD-D49882B80F21}"/>
              </a:ext>
            </a:extLst>
          </p:cNvPr>
          <p:cNvSpPr txBox="1"/>
          <p:nvPr/>
        </p:nvSpPr>
        <p:spPr>
          <a:xfrm>
            <a:off x="915924" y="1589700"/>
            <a:ext cx="6070601" cy="5078313"/>
          </a:xfrm>
          <a:prstGeom prst="rect">
            <a:avLst/>
          </a:prstGeom>
          <a:noFill/>
        </p:spPr>
        <p:txBody>
          <a:bodyPr wrap="square" rtlCol="0">
            <a:spAutoFit/>
          </a:bodyPr>
          <a:lstStyle/>
          <a:p>
            <a:r>
              <a:rPr lang="en-US" b="1" u="sng" dirty="0"/>
              <a:t>Date:</a:t>
            </a:r>
            <a:r>
              <a:rPr lang="en-US" b="1" dirty="0"/>
              <a:t> </a:t>
            </a:r>
            <a:r>
              <a:rPr lang="en-US" dirty="0"/>
              <a:t>April 11- April 13, 2025</a:t>
            </a:r>
            <a:endParaRPr lang="en-US" sz="1800" b="1" u="sng" dirty="0"/>
          </a:p>
          <a:p>
            <a:endParaRPr lang="en-US" b="1" u="sng" dirty="0"/>
          </a:p>
          <a:p>
            <a:r>
              <a:rPr lang="en-US" sz="1800" b="1" u="sng" dirty="0"/>
              <a:t>Size:</a:t>
            </a:r>
            <a:r>
              <a:rPr lang="en-US" sz="1800" dirty="0"/>
              <a:t> 18 participants, 1 student program director, 1 staff</a:t>
            </a:r>
          </a:p>
          <a:p>
            <a:endParaRPr lang="en-US" sz="1800" dirty="0"/>
          </a:p>
          <a:p>
            <a:r>
              <a:rPr lang="en-US" sz="1800" b="1" u="sng" dirty="0"/>
              <a:t>Participant cost:</a:t>
            </a:r>
            <a:r>
              <a:rPr lang="en-US" sz="1800" dirty="0"/>
              <a:t> $25</a:t>
            </a:r>
          </a:p>
          <a:p>
            <a:endParaRPr lang="en-US" dirty="0"/>
          </a:p>
          <a:p>
            <a:r>
              <a:rPr lang="en-US" b="1" u="sng" dirty="0"/>
              <a:t>Transportation: </a:t>
            </a:r>
            <a:r>
              <a:rPr lang="en-US" dirty="0"/>
              <a:t>We will be traveling to the location via UConn-provided transportation. Vehicles will be supplied by UConn, and participants who meet specific eligibility criteria will be encouraged to volunteer as drivers to support the team.</a:t>
            </a:r>
          </a:p>
          <a:p>
            <a:endParaRPr lang="en-US" dirty="0"/>
          </a:p>
          <a:p>
            <a:r>
              <a:rPr lang="en-US" b="1" u="sng" dirty="0"/>
              <a:t>Housing:</a:t>
            </a:r>
            <a:r>
              <a:rPr lang="en-US" dirty="0"/>
              <a:t> We will be staying at Project Oceanology, where their spacious 56-bunk hostel provides comfortable accommodations for all volunteers, complete with stunning ocean views. In addition to the cozy lodging, we’ll have access to a large dining room, ensuring we have a convenient and welcoming space to enjoy meals together throughout our stay. All meals will be covered during the trip.</a:t>
            </a:r>
          </a:p>
        </p:txBody>
      </p:sp>
      <p:pic>
        <p:nvPicPr>
          <p:cNvPr id="2" name="Picture 1">
            <a:extLst>
              <a:ext uri="{FF2B5EF4-FFF2-40B4-BE49-F238E27FC236}">
                <a16:creationId xmlns:a16="http://schemas.microsoft.com/office/drawing/2014/main" id="{AB6DD957-6D61-78D0-B445-6565059FBC3E}"/>
              </a:ext>
            </a:extLst>
          </p:cNvPr>
          <p:cNvPicPr>
            <a:picLocks noChangeAspect="1"/>
          </p:cNvPicPr>
          <p:nvPr/>
        </p:nvPicPr>
        <p:blipFill>
          <a:blip r:embed="rId2"/>
          <a:stretch>
            <a:fillRect/>
          </a:stretch>
        </p:blipFill>
        <p:spPr>
          <a:xfrm>
            <a:off x="7259743" y="466986"/>
            <a:ext cx="4094057" cy="2723627"/>
          </a:xfrm>
          <a:prstGeom prst="rect">
            <a:avLst/>
          </a:prstGeom>
        </p:spPr>
      </p:pic>
      <p:pic>
        <p:nvPicPr>
          <p:cNvPr id="3" name="Picture 2">
            <a:extLst>
              <a:ext uri="{FF2B5EF4-FFF2-40B4-BE49-F238E27FC236}">
                <a16:creationId xmlns:a16="http://schemas.microsoft.com/office/drawing/2014/main" id="{D41F59F9-BD57-881B-C96C-5E90BE114338}"/>
              </a:ext>
            </a:extLst>
          </p:cNvPr>
          <p:cNvPicPr>
            <a:picLocks noChangeAspect="1"/>
          </p:cNvPicPr>
          <p:nvPr/>
        </p:nvPicPr>
        <p:blipFill>
          <a:blip r:embed="rId3"/>
          <a:stretch>
            <a:fillRect/>
          </a:stretch>
        </p:blipFill>
        <p:spPr>
          <a:xfrm>
            <a:off x="7945967" y="3561344"/>
            <a:ext cx="3407833" cy="1926562"/>
          </a:xfrm>
          <a:prstGeom prst="rect">
            <a:avLst/>
          </a:prstGeom>
        </p:spPr>
      </p:pic>
    </p:spTree>
    <p:extLst>
      <p:ext uri="{BB962C8B-B14F-4D97-AF65-F5344CB8AC3E}">
        <p14:creationId xmlns:p14="http://schemas.microsoft.com/office/powerpoint/2010/main" val="133981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3D95EF-8A67-7F71-37EF-9EB02511B163}"/>
              </a:ext>
            </a:extLst>
          </p:cNvPr>
          <p:cNvSpPr>
            <a:spLocks noGrp="1"/>
          </p:cNvSpPr>
          <p:nvPr>
            <p:ph type="title"/>
          </p:nvPr>
        </p:nvSpPr>
        <p:spPr>
          <a:xfrm>
            <a:off x="915924" y="-1034542"/>
            <a:ext cx="10360152" cy="2843784"/>
          </a:xfrm>
        </p:spPr>
        <p:txBody>
          <a:bodyPr anchor="b"/>
          <a:lstStyle/>
          <a:p>
            <a:r>
              <a:rPr lang="en-US" dirty="0"/>
              <a:t>Sample Schedule</a:t>
            </a:r>
            <a:br>
              <a:rPr lang="en-US" dirty="0"/>
            </a:br>
            <a:r>
              <a:rPr lang="en-US" dirty="0"/>
              <a:t>(Service Day)</a:t>
            </a:r>
          </a:p>
        </p:txBody>
      </p:sp>
      <p:sp>
        <p:nvSpPr>
          <p:cNvPr id="15" name="Text Placeholder 14">
            <a:extLst>
              <a:ext uri="{FF2B5EF4-FFF2-40B4-BE49-F238E27FC236}">
                <a16:creationId xmlns:a16="http://schemas.microsoft.com/office/drawing/2014/main" id="{C7846849-DC0A-EE3B-2E5E-D669EC1273D6}"/>
              </a:ext>
            </a:extLst>
          </p:cNvPr>
          <p:cNvSpPr>
            <a:spLocks noGrp="1"/>
          </p:cNvSpPr>
          <p:nvPr>
            <p:ph type="body" sz="quarter" idx="13"/>
          </p:nvPr>
        </p:nvSpPr>
        <p:spPr>
          <a:xfrm>
            <a:off x="2929658" y="2117466"/>
            <a:ext cx="8638431" cy="3839297"/>
          </a:xfrm>
        </p:spPr>
        <p:txBody>
          <a:bodyPr>
            <a:noAutofit/>
          </a:bodyPr>
          <a:lstStyle/>
          <a:p>
            <a:pPr marL="342900" indent="-342900" algn="l">
              <a:buFont typeface="Arial" panose="020B0604020202020204" pitchFamily="34" charset="0"/>
              <a:buChar char="•"/>
            </a:pPr>
            <a:r>
              <a:rPr lang="en-US" sz="2000" dirty="0"/>
              <a:t>8 am - Breakfast</a:t>
            </a:r>
          </a:p>
          <a:p>
            <a:pPr marL="342900" indent="-342900" algn="l">
              <a:buFont typeface="Arial" panose="020B0604020202020204" pitchFamily="34" charset="0"/>
              <a:buChar char="•"/>
            </a:pPr>
            <a:r>
              <a:rPr lang="en-US" sz="2000" dirty="0"/>
              <a:t>9 am - leave project o</a:t>
            </a:r>
          </a:p>
          <a:p>
            <a:pPr marL="342900" indent="-342900" algn="l">
              <a:buFont typeface="Arial" panose="020B0604020202020204" pitchFamily="34" charset="0"/>
              <a:buChar char="•"/>
            </a:pPr>
            <a:r>
              <a:rPr lang="en-US" sz="2000" dirty="0"/>
              <a:t>9:30 to 11:30 am - Work on invasive species removal</a:t>
            </a:r>
          </a:p>
          <a:p>
            <a:pPr marL="342900" indent="-342900" algn="l">
              <a:buFont typeface="Arial" panose="020B0604020202020204" pitchFamily="34" charset="0"/>
              <a:buChar char="•"/>
            </a:pPr>
            <a:r>
              <a:rPr lang="en-US" sz="2000" dirty="0"/>
              <a:t>12:00 to 1 pm - lunch</a:t>
            </a:r>
          </a:p>
          <a:p>
            <a:pPr marL="342900" indent="-342900" algn="l">
              <a:buFont typeface="Arial" panose="020B0604020202020204" pitchFamily="34" charset="0"/>
              <a:buChar char="•"/>
            </a:pPr>
            <a:r>
              <a:rPr lang="en-US" sz="2000" dirty="0"/>
              <a:t>1 to 4 pm – bluff point beach cleanup</a:t>
            </a:r>
          </a:p>
          <a:p>
            <a:pPr marL="342900" indent="-342900" algn="l">
              <a:buFont typeface="Arial" panose="020B0604020202020204" pitchFamily="34" charset="0"/>
              <a:buChar char="•"/>
            </a:pPr>
            <a:r>
              <a:rPr lang="en-US" sz="2000" dirty="0"/>
              <a:t>4:30 pm – return to project o</a:t>
            </a:r>
          </a:p>
          <a:p>
            <a:pPr marL="342900" indent="-342900" algn="l">
              <a:buFont typeface="Arial" panose="020B0604020202020204" pitchFamily="34" charset="0"/>
              <a:buChar char="•"/>
            </a:pPr>
            <a:r>
              <a:rPr lang="en-US" sz="2000" dirty="0"/>
              <a:t>4:30 to 6 pm – free time</a:t>
            </a:r>
          </a:p>
          <a:p>
            <a:pPr marL="342900" indent="-342900" algn="l">
              <a:buFont typeface="Arial" panose="020B0604020202020204" pitchFamily="34" charset="0"/>
              <a:buChar char="•"/>
            </a:pPr>
            <a:r>
              <a:rPr lang="en-US" sz="2000" dirty="0"/>
              <a:t>6 pm- dinner</a:t>
            </a:r>
          </a:p>
          <a:p>
            <a:pPr marL="342900" indent="-342900" algn="l">
              <a:buFont typeface="Arial" panose="020B0604020202020204" pitchFamily="34" charset="0"/>
              <a:buChar char="•"/>
            </a:pPr>
            <a:r>
              <a:rPr lang="en-US" sz="2000" dirty="0"/>
              <a:t>7pm – reflection </a:t>
            </a:r>
          </a:p>
          <a:p>
            <a:pPr marL="342900" indent="-342900" algn="l">
              <a:buFont typeface="Arial" panose="020B0604020202020204" pitchFamily="34" charset="0"/>
              <a:buChar char="•"/>
            </a:pPr>
            <a:r>
              <a:rPr lang="en-US" sz="2000" dirty="0"/>
              <a:t>8 to 10 pm – free time</a:t>
            </a:r>
          </a:p>
          <a:p>
            <a:pPr marL="342900" indent="-342900" algn="l">
              <a:buFont typeface="Arial" panose="020B0604020202020204" pitchFamily="34" charset="0"/>
              <a:buChar char="•"/>
            </a:pPr>
            <a:r>
              <a:rPr lang="en-US" sz="2000" dirty="0"/>
              <a:t>10 pm – sleep</a:t>
            </a:r>
          </a:p>
          <a:p>
            <a:pPr marL="342900" indent="-342900" algn="l">
              <a:buFont typeface="Arial" panose="020B0604020202020204" pitchFamily="34" charset="0"/>
              <a:buChar char="•"/>
            </a:pPr>
            <a:endParaRPr lang="en-US" sz="2000" dirty="0"/>
          </a:p>
          <a:p>
            <a:pPr marL="342900" indent="-342900" algn="l"/>
            <a:r>
              <a:rPr lang="en-US" sz="2000" dirty="0"/>
              <a:t>*This schedule is a sample and may be subject to change.</a:t>
            </a:r>
          </a:p>
        </p:txBody>
      </p:sp>
    </p:spTree>
    <p:extLst>
      <p:ext uri="{BB962C8B-B14F-4D97-AF65-F5344CB8AC3E}">
        <p14:creationId xmlns:p14="http://schemas.microsoft.com/office/powerpoint/2010/main" val="109671749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1249AD37-9510-4A2D-B790-12C439A83F93}">
  <ds:schemaRefs>
    <ds:schemaRef ds:uri="http://schemas.microsoft.com/sharepoint/v3/contenttype/forms"/>
  </ds:schemaRefs>
</ds:datastoreItem>
</file>

<file path=customXml/itemProps3.xml><?xml version="1.0" encoding="utf-8"?>
<ds:datastoreItem xmlns:ds="http://schemas.openxmlformats.org/officeDocument/2006/customXml" ds:itemID="{85DF9CEC-52C2-4D14-B2F5-11176002A8B6}">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TotalTime>
  <Words>800</Words>
  <Application>Microsoft Office PowerPoint</Application>
  <PresentationFormat>Widescreen</PresentationFormat>
  <Paragraphs>63</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Custom</vt:lpstr>
      <vt:lpstr>Environmental Conservation Alternative Break Groton, Connecticut  Weekend Program Info Session  Student Program Director: Tanvir Siddique</vt:lpstr>
      <vt:lpstr>Agenda</vt:lpstr>
      <vt:lpstr>About Me  Name: Tanvir School Year: Junior Major: Political Science </vt:lpstr>
      <vt:lpstr>WHAT IS CO?  Community Outreach (CO) at the University of Connecticut is dedicated to enriching the educational experience by empowering students to become active global citizens.   Through service activities, CO fosters a commitment to social responsibility, encouraging students to engage in initiatives that not only benefit others but also contribute to their own personal growth. By participating in CO programs, students enhance the quality of life within communities while developing skills and values that will guide them in their future endeavors as leaders and advocates for change.  </vt:lpstr>
      <vt:lpstr>What is Alternative Break?  Alternative Breaks are service-learning experiences that work with communities to build a more equitable and inclusive society. These programs are designed to raise participants' awareness of important social issues, support their personal growth, and prepare them for a lifetime of social action.   Each weekend or week-long trip combines service, reflection, and education, focusing on key social justice topics like racial justice, environmental justice, and healthcare. Through these experiences, participants contribute to positive change while gaining valuable skills and insights.</vt:lpstr>
      <vt:lpstr>Environmental Conservation Program</vt:lpstr>
      <vt:lpstr>Community Partners</vt:lpstr>
      <vt:lpstr>Logistics</vt:lpstr>
      <vt:lpstr>Sample Schedule (Service Day)</vt:lpstr>
      <vt:lpstr>OTHER COMPONENTS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Conservation Alternative Break Groton, Connecticut  Weekend Program Info Session  Student Program Director: Tanvir Siddique</dc:title>
  <dc:creator>Siddique, Tanvir</dc:creator>
  <cp:lastModifiedBy>Siddique, Tanvir</cp:lastModifiedBy>
  <cp:revision>8</cp:revision>
  <dcterms:created xsi:type="dcterms:W3CDTF">2024-09-02T18:08:45Z</dcterms:created>
  <dcterms:modified xsi:type="dcterms:W3CDTF">2024-09-10T18:03:08Z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